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328" r:id="rId3"/>
    <p:sldId id="282" r:id="rId4"/>
    <p:sldId id="306" r:id="rId5"/>
    <p:sldId id="307" r:id="rId6"/>
    <p:sldId id="308" r:id="rId7"/>
    <p:sldId id="310" r:id="rId8"/>
    <p:sldId id="311" r:id="rId9"/>
    <p:sldId id="312" r:id="rId10"/>
    <p:sldId id="313" r:id="rId11"/>
    <p:sldId id="309" r:id="rId12"/>
    <p:sldId id="314" r:id="rId13"/>
    <p:sldId id="540" r:id="rId14"/>
    <p:sldId id="316" r:id="rId15"/>
    <p:sldId id="317" r:id="rId16"/>
    <p:sldId id="315" r:id="rId17"/>
    <p:sldId id="318" r:id="rId18"/>
    <p:sldId id="319" r:id="rId19"/>
    <p:sldId id="320" r:id="rId20"/>
    <p:sldId id="321" r:id="rId21"/>
    <p:sldId id="322" r:id="rId22"/>
    <p:sldId id="323" r:id="rId23"/>
    <p:sldId id="538" r:id="rId24"/>
    <p:sldId id="329" r:id="rId25"/>
    <p:sldId id="330" r:id="rId26"/>
    <p:sldId id="331" r:id="rId27"/>
    <p:sldId id="332" r:id="rId28"/>
    <p:sldId id="333" r:id="rId29"/>
    <p:sldId id="53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60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1/25/22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1/25/22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1/25/22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0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2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27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26D1A-AF93-AE41-A783-0FDED671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Volume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10B28-4AE7-094C-9C7F-F147D0D33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First, we need to calculate the burnup, enrich 5%,</a:t>
            </a:r>
          </a:p>
          <a:p>
            <a:pPr lvl="1"/>
            <a:r>
              <a:rPr lang="en-US" dirty="0"/>
              <a:t>M</a:t>
            </a:r>
            <a:r>
              <a:rPr lang="en-US" baseline="-25000" dirty="0"/>
              <a:t>UO2</a:t>
            </a:r>
            <a:r>
              <a:rPr lang="en-US" dirty="0"/>
              <a:t>=16*2+238*0.95+235*0.05=269.9 g/</a:t>
            </a:r>
            <a:r>
              <a:rPr lang="en-US" dirty="0" err="1"/>
              <a:t>mol</a:t>
            </a:r>
            <a:endParaRPr lang="en-US" dirty="0"/>
          </a:p>
          <a:p>
            <a:pPr lvl="1"/>
            <a:r>
              <a:rPr lang="en-US" dirty="0"/>
              <a:t>N</a:t>
            </a:r>
            <a:r>
              <a:rPr lang="en-US" baseline="-25000" dirty="0"/>
              <a:t>U</a:t>
            </a:r>
            <a:r>
              <a:rPr lang="en-US" dirty="0"/>
              <a:t> = N</a:t>
            </a:r>
            <a:r>
              <a:rPr lang="en-US" baseline="-25000" dirty="0"/>
              <a:t>a</a:t>
            </a:r>
            <a:r>
              <a:rPr lang="en-US" dirty="0"/>
              <a:t> 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/>
              <a:t>U</a:t>
            </a:r>
            <a:r>
              <a:rPr lang="en-US" dirty="0"/>
              <a:t>/M</a:t>
            </a:r>
            <a:r>
              <a:rPr lang="en-US" baseline="-25000" dirty="0"/>
              <a:t>U </a:t>
            </a:r>
            <a:r>
              <a:rPr lang="en-US" dirty="0"/>
              <a:t>= 6.022e23*10.97/269.9 = </a:t>
            </a:r>
            <a:r>
              <a:rPr lang="hr-HR" dirty="0"/>
              <a:t>2.45e22</a:t>
            </a:r>
            <a:r>
              <a:rPr lang="en-US" dirty="0"/>
              <a:t> atoms of U/cm</a:t>
            </a:r>
            <a:r>
              <a:rPr lang="en-US" baseline="30000" dirty="0"/>
              <a:t>3</a:t>
            </a:r>
            <a:endParaRPr lang="en-US" baseline="-25000" dirty="0"/>
          </a:p>
          <a:p>
            <a:pPr lvl="1"/>
            <a:r>
              <a:rPr lang="en-US" dirty="0"/>
              <a:t>β = 2.5e13*3600*24*7*2/2.45e22 = 0.0012 FIMA</a:t>
            </a:r>
          </a:p>
          <a:p>
            <a:r>
              <a:rPr lang="en-US" dirty="0"/>
              <a:t>Next, we need to determine the strain from thermal expansion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th</a:t>
            </a:r>
            <a:r>
              <a:rPr lang="en-US" dirty="0"/>
              <a:t> = αΔT = 11e-6*(1400 – 300) = 0.0121</a:t>
            </a:r>
          </a:p>
          <a:p>
            <a:r>
              <a:rPr lang="en-US" dirty="0"/>
              <a:t>Then, we consider densification,</a:t>
            </a:r>
          </a:p>
          <a:p>
            <a:pPr lvl="1"/>
            <a:r>
              <a:rPr lang="en-US" dirty="0"/>
              <a:t>We need to calculate C</a:t>
            </a:r>
            <a:r>
              <a:rPr lang="en-US" baseline="-25000" dirty="0"/>
              <a:t>D</a:t>
            </a:r>
            <a:r>
              <a:rPr lang="en-US" dirty="0"/>
              <a:t>, but because we are higher than 750C, C</a:t>
            </a:r>
            <a:r>
              <a:rPr lang="en-US" baseline="-25000" dirty="0"/>
              <a:t>D</a:t>
            </a:r>
            <a:r>
              <a:rPr lang="en-US" dirty="0"/>
              <a:t> = 1</a:t>
            </a:r>
            <a:endParaRPr lang="en-US" baseline="-25000" dirty="0"/>
          </a:p>
          <a:p>
            <a:pPr lvl="1"/>
            <a:r>
              <a:rPr lang="en-US" dirty="0"/>
              <a:t>We need to convert the burnup to FIMA, β</a:t>
            </a:r>
            <a:r>
              <a:rPr lang="en-US" baseline="-25000" dirty="0"/>
              <a:t>D</a:t>
            </a:r>
            <a:r>
              <a:rPr lang="en-US" dirty="0"/>
              <a:t> = 5 MWD/</a:t>
            </a:r>
            <a:r>
              <a:rPr lang="en-US" dirty="0" err="1"/>
              <a:t>kgU</a:t>
            </a:r>
            <a:r>
              <a:rPr lang="en-US" dirty="0"/>
              <a:t>/950 = 0.0053 FIMA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D</a:t>
            </a:r>
            <a:r>
              <a:rPr lang="en-US" dirty="0"/>
              <a:t> = 0.01*(</a:t>
            </a:r>
            <a:r>
              <a:rPr lang="en-US" dirty="0" err="1"/>
              <a:t>exp</a:t>
            </a:r>
            <a:r>
              <a:rPr lang="en-US" dirty="0"/>
              <a:t>(0.0012*log(0.01)/(1*0.0053)) – 1) = -0.0065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4612-4D0B-6E49-AE99-86B95A7B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D3D11DE7-D26A-4445-ABF6-BEB400AC3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300" y="2198687"/>
            <a:ext cx="1257300" cy="3175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CE034B3E-41E0-D243-84FA-C565DA4CD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995" y="4339273"/>
            <a:ext cx="2374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95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16E2-1BDF-284E-B4F0-71E4B41E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Volume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05A37-6A7F-CF4F-9D34-BD8DEE5AB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solid fission product swelling,</a:t>
            </a:r>
          </a:p>
          <a:p>
            <a:pPr lvl="1"/>
            <a:r>
              <a:rPr lang="en-US" dirty="0"/>
              <a:t>For the density of UO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dirty="0" err="1"/>
              <a:t>ρ</a:t>
            </a:r>
            <a:r>
              <a:rPr lang="en-US" dirty="0"/>
              <a:t> = 10.97 g/cm</a:t>
            </a:r>
            <a:r>
              <a:rPr lang="en-US" baseline="30000" dirty="0"/>
              <a:t>3</a:t>
            </a:r>
            <a:endParaRPr lang="en-US" dirty="0"/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sfp</a:t>
            </a:r>
            <a:r>
              <a:rPr lang="en-US" dirty="0"/>
              <a:t> = 5.577e-2*10.97*0.0012 = 7.34e-4</a:t>
            </a:r>
          </a:p>
          <a:p>
            <a:r>
              <a:rPr lang="en-US" dirty="0"/>
              <a:t>Finally, gaseous fission product swelling </a:t>
            </a:r>
          </a:p>
          <a:p>
            <a:endParaRPr lang="en-US" dirty="0"/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gfp</a:t>
            </a:r>
            <a:r>
              <a:rPr lang="en-US" baseline="-25000" dirty="0"/>
              <a:t> </a:t>
            </a:r>
            <a:r>
              <a:rPr lang="en-US" dirty="0"/>
              <a:t>= 1.96e-28*10.97*0.0012*(2800 – 1400)^11.73*</a:t>
            </a:r>
            <a:br>
              <a:rPr lang="en-US" dirty="0"/>
            </a:br>
            <a:r>
              <a:rPr lang="en-US" dirty="0" err="1"/>
              <a:t>exp</a:t>
            </a:r>
            <a:r>
              <a:rPr lang="en-US" dirty="0"/>
              <a:t>(-0.0162*(2800 – 1400))*</a:t>
            </a:r>
            <a:r>
              <a:rPr lang="en-US" dirty="0" err="1"/>
              <a:t>exp</a:t>
            </a:r>
            <a:r>
              <a:rPr lang="en-US" dirty="0"/>
              <a:t>(-17.8*10.97*0.0012) = 0.0023</a:t>
            </a:r>
          </a:p>
          <a:p>
            <a:r>
              <a:rPr lang="en-US" dirty="0"/>
              <a:t>Total: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tot</a:t>
            </a:r>
            <a:r>
              <a:rPr lang="en-US" dirty="0"/>
              <a:t> = </a:t>
            </a:r>
            <a:r>
              <a:rPr lang="en-US" dirty="0" err="1"/>
              <a:t>ε</a:t>
            </a:r>
            <a:r>
              <a:rPr lang="en-US" baseline="-25000" dirty="0" err="1"/>
              <a:t>th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D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sfp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gfp</a:t>
            </a:r>
            <a:r>
              <a:rPr lang="en-US" baseline="-25000" dirty="0"/>
              <a:t> </a:t>
            </a:r>
            <a:r>
              <a:rPr lang="en-US" dirty="0"/>
              <a:t>= 0.0121 – 0.0065 + 7.34e-4 + 0.0023 = 0.0086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8239D-44FF-1447-A0FB-33C732CE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DFFF397-07A8-1342-9490-735EF72DA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070" y="3997280"/>
            <a:ext cx="6070600" cy="2921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7F830651-AAAC-934B-A0EE-4ECA95A7C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279342"/>
            <a:ext cx="2222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68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F05F-1835-2345-A021-5695D41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overall swelling behavior depends on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F057B-532E-504A-AD22-EB9788BB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9BE3A-E627-BB4B-884A-F5D4370C50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34"/>
          <a:stretch/>
        </p:blipFill>
        <p:spPr>
          <a:xfrm>
            <a:off x="6401194" y="2400549"/>
            <a:ext cx="4381955" cy="352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654F8B-F443-7E42-BE26-BC2587EC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58" y="2400549"/>
            <a:ext cx="4813450" cy="36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18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191DA-A07F-6448-9115-F5005616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Pellet-Cladding Mechanical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AE237-E962-EE47-842A-EE654FE60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24F94-F61F-DD4D-81D2-714EC221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42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B666-09BE-1642-99D1-FE580FDB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38157-7E47-5B46-AAD3-7C13CE226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42866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Creep is a general mechanism for plastic deformation that occurs over time when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</a:t>
            </a:r>
          </a:p>
          <a:p>
            <a:r>
              <a:rPr lang="en-US" dirty="0"/>
              <a:t>Consider a heated metal beam so it expands some distance dx</a:t>
            </a:r>
          </a:p>
          <a:p>
            <a:endParaRPr lang="en-US" dirty="0"/>
          </a:p>
          <a:p>
            <a:r>
              <a:rPr lang="en-US" dirty="0"/>
              <a:t>We then fix it between two walls and let it cool down</a:t>
            </a:r>
          </a:p>
          <a:p>
            <a:r>
              <a:rPr lang="en-US" dirty="0"/>
              <a:t>Because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, that stress remains constant</a:t>
            </a:r>
          </a:p>
          <a:p>
            <a:r>
              <a:rPr lang="en-US" dirty="0"/>
              <a:t>In creep, defect diffusion is induced by the stress to cause permanent deformation and reduce the stress</a:t>
            </a:r>
          </a:p>
          <a:p>
            <a:r>
              <a:rPr lang="en-US" dirty="0"/>
              <a:t>Therefore, creep </a:t>
            </a:r>
          </a:p>
          <a:p>
            <a:pPr lvl="1"/>
            <a:r>
              <a:rPr lang="en-US" dirty="0"/>
              <a:t>Occurs over time</a:t>
            </a:r>
          </a:p>
          <a:p>
            <a:pPr lvl="1"/>
            <a:r>
              <a:rPr lang="en-US" dirty="0"/>
              <a:t>Increases with increasing number of diffusing defects</a:t>
            </a:r>
          </a:p>
          <a:p>
            <a:pPr lvl="2"/>
            <a:r>
              <a:rPr lang="en-US" dirty="0"/>
              <a:t>High temperature (</a:t>
            </a:r>
            <a:r>
              <a:rPr lang="en-US" b="1" dirty="0"/>
              <a:t>thermal creep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Irradiation (</a:t>
            </a:r>
            <a:r>
              <a:rPr lang="en-US" b="1" dirty="0"/>
              <a:t>irradiation creep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1ADDA-8421-DE4F-AE8F-50A7CFCD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308D1D-8C2A-4A4F-83DB-701A120FF097}"/>
              </a:ext>
            </a:extLst>
          </p:cNvPr>
          <p:cNvGrpSpPr/>
          <p:nvPr/>
        </p:nvGrpSpPr>
        <p:grpSpPr>
          <a:xfrm>
            <a:off x="9241644" y="2423114"/>
            <a:ext cx="1931350" cy="905238"/>
            <a:chOff x="3043586" y="2017830"/>
            <a:chExt cx="1931350" cy="9052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454FB2A-DC8A-8641-9679-895A97175313}"/>
                </a:ext>
              </a:extLst>
            </p:cNvPr>
            <p:cNvCxnSpPr/>
            <p:nvPr/>
          </p:nvCxnSpPr>
          <p:spPr>
            <a:xfrm>
              <a:off x="3043586" y="2782511"/>
              <a:ext cx="193135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723A25-453A-2447-8264-662ADDFF41A3}"/>
                </a:ext>
              </a:extLst>
            </p:cNvPr>
            <p:cNvSpPr txBox="1"/>
            <p:nvPr/>
          </p:nvSpPr>
          <p:spPr>
            <a:xfrm>
              <a:off x="3664052" y="2615291"/>
              <a:ext cx="5669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x+dx</a:t>
              </a:r>
              <a:endParaRPr lang="en-US" sz="14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5FF34-7C27-F04F-96AC-6D404CC24E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3587" y="2299009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5B35F0-2C99-184D-858A-0B64CFF8E3FF}"/>
                </a:ext>
              </a:extLst>
            </p:cNvPr>
            <p:cNvSpPr/>
            <p:nvPr/>
          </p:nvSpPr>
          <p:spPr>
            <a:xfrm>
              <a:off x="3043586" y="2299009"/>
              <a:ext cx="1735988" cy="2630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2B9F48-ED3B-684A-AD82-016240664557}"/>
                </a:ext>
              </a:extLst>
            </p:cNvPr>
            <p:cNvCxnSpPr/>
            <p:nvPr/>
          </p:nvCxnSpPr>
          <p:spPr>
            <a:xfrm>
              <a:off x="3043586" y="2216809"/>
              <a:ext cx="173598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FBB361-49C0-3949-B2CD-91207DB54BEC}"/>
                </a:ext>
              </a:extLst>
            </p:cNvPr>
            <p:cNvSpPr txBox="1"/>
            <p:nvPr/>
          </p:nvSpPr>
          <p:spPr>
            <a:xfrm>
              <a:off x="3757551" y="2017830"/>
              <a:ext cx="255513" cy="274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61BA47-4723-214E-89E4-3E497CEA188E}"/>
              </a:ext>
            </a:extLst>
          </p:cNvPr>
          <p:cNvGrpSpPr/>
          <p:nvPr/>
        </p:nvGrpSpPr>
        <p:grpSpPr>
          <a:xfrm>
            <a:off x="9008749" y="3352026"/>
            <a:ext cx="2404745" cy="683827"/>
            <a:chOff x="3043586" y="3148612"/>
            <a:chExt cx="2702087" cy="7439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717C2-1833-034B-8CE7-C4F340FE34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28955" y="3405762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EA5595-5FD1-7746-9376-32C13645AC50}"/>
                </a:ext>
              </a:extLst>
            </p:cNvPr>
            <p:cNvSpPr/>
            <p:nvPr/>
          </p:nvSpPr>
          <p:spPr>
            <a:xfrm>
              <a:off x="3043586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CB361B-4AA2-9840-BDD5-C04B6EE40723}"/>
                </a:ext>
              </a:extLst>
            </p:cNvPr>
            <p:cNvSpPr/>
            <p:nvPr/>
          </p:nvSpPr>
          <p:spPr>
            <a:xfrm>
              <a:off x="5360304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458F1D-A3A5-9F4C-AB42-ED7076446E37}"/>
                </a:ext>
              </a:extLst>
            </p:cNvPr>
            <p:cNvSpPr txBox="1"/>
            <p:nvPr/>
          </p:nvSpPr>
          <p:spPr>
            <a:xfrm>
              <a:off x="3757551" y="3148612"/>
              <a:ext cx="1217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σ</a:t>
              </a:r>
              <a:r>
                <a:rPr lang="en-US" sz="1400" dirty="0"/>
                <a:t> = E </a:t>
              </a:r>
              <a:r>
                <a:rPr lang="en-US" sz="1400" dirty="0" err="1"/>
                <a:t>ε</a:t>
              </a:r>
              <a:endParaRPr lang="en-US" sz="14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87AA744-95E6-D54F-8F4A-DDCE69DD12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0888" y="4605515"/>
            <a:ext cx="2464953" cy="157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68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4188-C0AC-A844-8ECD-24C6E2E4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700AF-8770-9842-BF6F-1EAFFABC5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General creep equation:</a:t>
            </a:r>
          </a:p>
          <a:p>
            <a:endParaRPr lang="en-US" dirty="0"/>
          </a:p>
          <a:p>
            <a:r>
              <a:rPr lang="en-US" dirty="0"/>
              <a:t>Creep can be caused by various microstructural mechanisms</a:t>
            </a:r>
          </a:p>
          <a:p>
            <a:r>
              <a:rPr lang="en-US" dirty="0"/>
              <a:t>Bulk Diffusion (Nabarro-Herring creep) </a:t>
            </a:r>
          </a:p>
          <a:p>
            <a:pPr lvl="1"/>
            <a:r>
              <a:rPr lang="en-US" dirty="0"/>
              <a:t>Atoms diffuse (high T), causing grains to elongate along the stress axis</a:t>
            </a:r>
          </a:p>
          <a:p>
            <a:pPr lvl="1"/>
            <a:r>
              <a:rPr lang="en-US" dirty="0"/>
              <a:t>Q = Q(self diffusion), m = 1, and b = 2</a:t>
            </a:r>
          </a:p>
          <a:p>
            <a:r>
              <a:rPr lang="en-US" dirty="0"/>
              <a:t>Grain boundary diffusion (Coble creep)</a:t>
            </a:r>
          </a:p>
          <a:p>
            <a:pPr lvl="1"/>
            <a:r>
              <a:rPr lang="en-US" dirty="0"/>
              <a:t>Atoms diffuse along grain boundaries to elongate the grains along the stress axis</a:t>
            </a:r>
          </a:p>
          <a:p>
            <a:pPr lvl="1"/>
            <a:r>
              <a:rPr lang="en-US" dirty="0"/>
              <a:t>Q = Q(grain boundary diffusion), m = 1, and b = 3</a:t>
            </a:r>
          </a:p>
          <a:p>
            <a:r>
              <a:rPr lang="en-US" dirty="0"/>
              <a:t>Dislocation creep</a:t>
            </a:r>
          </a:p>
          <a:p>
            <a:pPr lvl="1"/>
            <a:r>
              <a:rPr lang="en-US" dirty="0"/>
              <a:t>Dislocations glide under a high stress</a:t>
            </a:r>
          </a:p>
          <a:p>
            <a:pPr lvl="1"/>
            <a:r>
              <a:rPr lang="en-US" dirty="0"/>
              <a:t>Dislocations climb due to defects to avoid obstacles</a:t>
            </a:r>
          </a:p>
          <a:p>
            <a:pPr lvl="1"/>
            <a:r>
              <a:rPr lang="en-US" dirty="0"/>
              <a:t>Q = Q(self diffusion), m = 4–6, and b = 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8376A-B1A2-2B4E-A9A1-34A7A8AF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F0FEDF2-34E9-8D4F-A316-0E660A91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053" y="1968501"/>
            <a:ext cx="1511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0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E6C8-FDE7-5C41-9690-BF5F4B64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creep mechanisms are active for different combinations of stress and temperature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6EF34-39F6-3549-B062-279E3AAA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7C296-2EAD-804C-B84F-8BF782FA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071" y="2016367"/>
            <a:ext cx="6245787" cy="47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7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A2AC-11B5-7A4B-A329-EF7EA25F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behavior of creep changes in irradiated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D6C3F-DCA2-2D4B-BBFD-6027DA10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67F7A-3EAF-1749-B196-B107777F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01" y="1968501"/>
            <a:ext cx="6916998" cy="476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71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0368-313E-A140-A995-88427F5F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and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B27B-D6EE-4749-B354-BD56EC0BE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Irradiation accelerates creep, causing it to be significant at lower temperatures</a:t>
            </a:r>
          </a:p>
          <a:p>
            <a:r>
              <a:rPr lang="en-US" dirty="0"/>
              <a:t>Irradiation has little effect on diffusional creep, but it accelerates dislocation creep in cubic materials </a:t>
            </a:r>
          </a:p>
          <a:p>
            <a:r>
              <a:rPr lang="en-US" dirty="0"/>
              <a:t>The dislocation creep rate can be written as</a:t>
            </a:r>
          </a:p>
          <a:p>
            <a:pPr lvl="1"/>
            <a:r>
              <a:rPr lang="en-US" i="1" dirty="0" err="1">
                <a:latin typeface="Times New Roman"/>
                <a:cs typeface="Times New Roman"/>
              </a:rPr>
              <a:t>ρ</a:t>
            </a:r>
            <a:r>
              <a:rPr lang="en-US" i="1" baseline="-25000" dirty="0" err="1">
                <a:latin typeface="Times New Roman"/>
                <a:cs typeface="Times New Roman"/>
              </a:rPr>
              <a:t>d</a:t>
            </a:r>
            <a:r>
              <a:rPr lang="en-US" i="1" baseline="30000" dirty="0" err="1">
                <a:latin typeface="Times New Roman"/>
                <a:cs typeface="Times New Roman"/>
              </a:rPr>
              <a:t>m</a:t>
            </a:r>
            <a:r>
              <a:rPr lang="en-US" dirty="0"/>
              <a:t> is the density of mobile dislocations</a:t>
            </a:r>
          </a:p>
          <a:p>
            <a:pPr lvl="1"/>
            <a:r>
              <a:rPr lang="en-US" dirty="0"/>
              <a:t>b is the burgers vector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d</a:t>
            </a:r>
            <a:r>
              <a:rPr lang="en-US" dirty="0"/>
              <a:t> is the dislocation velocity</a:t>
            </a:r>
          </a:p>
          <a:p>
            <a:r>
              <a:rPr lang="en-US" dirty="0"/>
              <a:t>Gliding dislocations quickly get pinned by obstacles</a:t>
            </a:r>
          </a:p>
          <a:p>
            <a:r>
              <a:rPr lang="en-US" dirty="0"/>
              <a:t>As the dislocations absorb defects created by irradiation, they climb to different slip planes to avoid the obstacles</a:t>
            </a:r>
          </a:p>
          <a:p>
            <a:r>
              <a:rPr lang="en-US" dirty="0"/>
              <a:t>More interstitials are absorbed than vacancies due to the higher sink strength for interstitials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A781D-9EEF-5E49-83E9-80F12ABE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9FD86-AAD6-7D41-AB38-521B855BB0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6199" y="3110319"/>
            <a:ext cx="1014539" cy="29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34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8E19-1A07-DA4C-A477-9D5CEAF7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138B-8E6D-1A4E-882D-3C99C7829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408" cy="3965670"/>
          </a:xfrm>
        </p:spPr>
        <p:txBody>
          <a:bodyPr/>
          <a:lstStyle/>
          <a:p>
            <a:r>
              <a:rPr lang="en-US" dirty="0"/>
              <a:t>Like other materials, the fuel also undergoes creep</a:t>
            </a:r>
          </a:p>
          <a:p>
            <a:r>
              <a:rPr lang="en-US" dirty="0"/>
              <a:t>The fuel creep (In UO2) is a combination of diffusion creep and irradiation creep</a:t>
            </a:r>
          </a:p>
          <a:p>
            <a:r>
              <a:rPr lang="en-US" dirty="0"/>
              <a:t>It is expected that fuel creep plays a major role in dimensional change in metallic fuels, largely via N-H and Coble creep, but still unproven experimentally and no good creep models exist for metallic fuels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3DC62-EE45-7C4D-BD47-47095C4F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4777FB4E-CCEC-E949-9AD0-C119AE7F2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586" y="2198687"/>
            <a:ext cx="4311018" cy="364023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236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AB87-1D92-7645-B8CE-36D4DD37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012D-6392-BE43-B942-890937DA6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Fission products change the fuel behavior</a:t>
            </a:r>
          </a:p>
          <a:p>
            <a:r>
              <a:rPr lang="en-US" dirty="0"/>
              <a:t>Fission gas is released in three stages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Fission gas production and diffusion to grain boundaries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Grain boundary bubble nucleation, growth, and interconnection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Gas transport through interconnected bubbles to free surfaces</a:t>
            </a:r>
          </a:p>
          <a:p>
            <a:r>
              <a:rPr lang="en-US" dirty="0"/>
              <a:t>Fission gas release is measured using post-irradiation annealing and in pile experiments</a:t>
            </a:r>
          </a:p>
          <a:p>
            <a:r>
              <a:rPr lang="en-US" dirty="0"/>
              <a:t>Fission gas release models are used to understand fission gas experiments and to predict gas release for fuel performance codes</a:t>
            </a:r>
          </a:p>
          <a:p>
            <a:r>
              <a:rPr lang="en-US" dirty="0"/>
              <a:t>Spherical grain models predict a fraction of gas release for post-irradiation annealing or for in-pile gas release</a:t>
            </a:r>
          </a:p>
          <a:p>
            <a:r>
              <a:rPr lang="en-US" dirty="0"/>
              <a:t>Fission gas diffusivity behavior changes with temperature and fission rate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7F1BE-BD11-314B-BEBC-9290C0B3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78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A652-F860-1244-86FA-323BB42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BBD7F-5EA8-7D46-96CC-50082467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08561" cy="4195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pellets fracture during changes in temperature due to large thermal stresses</a:t>
            </a:r>
          </a:p>
          <a:p>
            <a:r>
              <a:rPr lang="en-US" dirty="0"/>
              <a:t>Fracture results in:</a:t>
            </a:r>
          </a:p>
          <a:p>
            <a:pPr lvl="1"/>
            <a:r>
              <a:rPr lang="en-US" dirty="0"/>
              <a:t>Increased gap reduction</a:t>
            </a:r>
          </a:p>
          <a:p>
            <a:pPr lvl="1"/>
            <a:r>
              <a:rPr lang="en-US" dirty="0"/>
              <a:t>Reduced thermal conductivity</a:t>
            </a:r>
          </a:p>
          <a:p>
            <a:pPr lvl="1"/>
            <a:r>
              <a:rPr lang="en-US" dirty="0"/>
              <a:t>Increased avenues for fission gas release</a:t>
            </a:r>
          </a:p>
          <a:p>
            <a:r>
              <a:rPr lang="en-US" dirty="0"/>
              <a:t>Fracture has been typically modeled in two ways:</a:t>
            </a:r>
          </a:p>
          <a:p>
            <a:pPr lvl="1"/>
            <a:r>
              <a:rPr lang="en-US" dirty="0"/>
              <a:t>Empirical relocation model that is a function of burnup</a:t>
            </a:r>
          </a:p>
          <a:p>
            <a:pPr lvl="1"/>
            <a:r>
              <a:rPr lang="en-US" dirty="0"/>
              <a:t>Semi-empirical smeared cracking model</a:t>
            </a:r>
          </a:p>
          <a:p>
            <a:r>
              <a:rPr lang="en-US" dirty="0"/>
              <a:t>Modern methods provide means of modeling discrete cracks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9529E-189A-414E-B3BF-E1F5C7C6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 descr="1-s2.0-S0013794406004759-gr4.jpg">
            <a:extLst>
              <a:ext uri="{FF2B5EF4-FFF2-40B4-BE49-F238E27FC236}">
                <a16:creationId xmlns:a16="http://schemas.microsoft.com/office/drawing/2014/main" id="{CA71EAE4-BE87-2A47-9EE6-8BEC44296F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4450" y="982901"/>
            <a:ext cx="4045276" cy="235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1E9FED-2BF7-5C45-AA57-0D9612A78B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5402" y="3534241"/>
            <a:ext cx="2534908" cy="1926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B48CA-83FC-0D4D-A4A6-4618E8E96F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551" y="3530083"/>
            <a:ext cx="2563061" cy="19304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94D6F3-AC11-9344-AB6D-8127685C3CD6}"/>
              </a:ext>
            </a:extLst>
          </p:cNvPr>
          <p:cNvSpPr/>
          <p:nvPr/>
        </p:nvSpPr>
        <p:spPr>
          <a:xfrm>
            <a:off x="7448970" y="5524220"/>
            <a:ext cx="42807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Radial cracks partially penetrate the pellet during temperature increase</a:t>
            </a:r>
          </a:p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Full cracking occurs when the temperature decreases</a:t>
            </a:r>
          </a:p>
        </p:txBody>
      </p:sp>
    </p:spTree>
    <p:extLst>
      <p:ext uri="{BB962C8B-B14F-4D97-AF65-F5344CB8AC3E}">
        <p14:creationId xmlns:p14="http://schemas.microsoft.com/office/powerpoint/2010/main" val="2850285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3761-84F2-1140-8F52-A5E952D4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1DE5-4A63-6A49-B94B-1ECE5620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00486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fracture behavior of the fuel is fairly complicated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varies with grain size (G)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= </a:t>
            </a:r>
            <a:r>
              <a:rPr lang="en-US" sz="1800" dirty="0" err="1">
                <a:sym typeface="Symbol"/>
              </a:rPr>
              <a:t>G</a:t>
            </a:r>
            <a:r>
              <a:rPr lang="en-US" sz="1800" baseline="30000" dirty="0" err="1">
                <a:sym typeface="Symbol"/>
              </a:rPr>
              <a:t>-m</a:t>
            </a:r>
            <a:r>
              <a:rPr lang="en-US" sz="1800" dirty="0" err="1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baseline="-25000" dirty="0">
                <a:sym typeface="Symbol"/>
              </a:rPr>
              <a:t>, ref</a:t>
            </a:r>
            <a:r>
              <a:rPr lang="en-US" sz="1800" dirty="0">
                <a:sym typeface="Symbol"/>
              </a:rPr>
              <a:t>, m = 0.04 – 0.05 (vs. m ~ 0.5 for metal)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Increasing grain size from 10 m to 100 m reduces 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by ~10%</a:t>
            </a:r>
          </a:p>
          <a:p>
            <a:pPr>
              <a:spcBef>
                <a:spcPts val="800"/>
              </a:spcBef>
            </a:pPr>
            <a:r>
              <a:rPr lang="en-US" dirty="0"/>
              <a:t>Ductility transition temperature is lower in-reactor than in thermal tests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is ~10× higher in compression than in tension</a:t>
            </a:r>
          </a:p>
          <a:p>
            <a:pPr>
              <a:spcBef>
                <a:spcPts val="800"/>
              </a:spcBef>
            </a:pPr>
            <a:r>
              <a:rPr lang="en-US" dirty="0"/>
              <a:t>Load-deformation behavior strongly affected by creep under in-reactor conditions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1CFEB-4EEB-2644-9FDB-620A9323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EEDA3E4D-2584-3F40-AD46-CD4EC763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4341" y="2160494"/>
            <a:ext cx="4664433" cy="3517609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7549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444E-F2E1-C140-819B-17F17ED13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36466-268A-B042-825C-BEBA244C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materials models for fuel are empirical and correlated to burnup</a:t>
            </a:r>
          </a:p>
          <a:p>
            <a:r>
              <a:rPr lang="en-US" dirty="0"/>
              <a:t>Fuel pellets change shape due to </a:t>
            </a:r>
          </a:p>
          <a:p>
            <a:pPr lvl="1"/>
            <a:r>
              <a:rPr lang="en-US" dirty="0"/>
              <a:t>Thermal expansion (increase in volume)</a:t>
            </a:r>
          </a:p>
          <a:p>
            <a:pPr lvl="1"/>
            <a:r>
              <a:rPr lang="en-US" dirty="0"/>
              <a:t>Densification (decrease in volume)</a:t>
            </a:r>
          </a:p>
          <a:p>
            <a:pPr lvl="1"/>
            <a:r>
              <a:rPr lang="en-US" dirty="0"/>
              <a:t>Swelling (increase in volume)</a:t>
            </a:r>
          </a:p>
          <a:p>
            <a:pPr lvl="1"/>
            <a:r>
              <a:rPr lang="en-US" dirty="0"/>
              <a:t>Creep (volume stays the same)</a:t>
            </a:r>
          </a:p>
          <a:p>
            <a:r>
              <a:rPr lang="en-US" dirty="0"/>
              <a:t>Fracture also decreases the gap, as fractures pieces shift outward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63BD3-A21E-B041-8B9B-3ED8023B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29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Fuel Thermal Conductivity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2448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23BC-AB13-A049-9D14-F8095262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 Thermal Conductivity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544FB-A261-1C43-A834-D547BBBE1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9853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established correlations for thermal conductivity of fresh UO2 fuel as a function of temperature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Where t = T/1000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first part of the equation describes the phonon interactions </a:t>
            </a:r>
          </a:p>
          <a:p>
            <a:pPr lvl="1"/>
            <a:r>
              <a:rPr lang="en-US" dirty="0">
                <a:solidFill>
                  <a:srgbClr val="23FF05"/>
                </a:solidFill>
              </a:rPr>
              <a:t>The second part describes electronic transport which becomes significant at high temperature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E69F8-8412-8D46-AF22-F204AFA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B99836D-CC45-E14D-8D83-831325CBE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6226" y="3240267"/>
            <a:ext cx="4849774" cy="488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C1B3D7-16AF-A240-A2E2-E785C25B21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9453" y="2403563"/>
            <a:ext cx="4735952" cy="305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79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7F66-8667-9747-AC98-5386FCEF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 Thermal Conductivity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7C28B-56E0-5643-A058-7EC11CFED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31980" cy="3965670"/>
          </a:xfrm>
        </p:spPr>
        <p:txBody>
          <a:bodyPr/>
          <a:lstStyle/>
          <a:p>
            <a:r>
              <a:rPr lang="en-US" dirty="0">
                <a:latin typeface="Arial" charset="0"/>
                <a:ea typeface="MS PGothic" charset="0"/>
              </a:rPr>
              <a:t>UO</a:t>
            </a:r>
            <a:r>
              <a:rPr lang="en-US" baseline="-25000" dirty="0">
                <a:latin typeface="Arial" charset="0"/>
                <a:ea typeface="MS PGothic" charset="0"/>
              </a:rPr>
              <a:t>2</a:t>
            </a:r>
            <a:r>
              <a:rPr lang="en-US" dirty="0">
                <a:latin typeface="Arial" charset="0"/>
                <a:ea typeface="MS PGothic" charset="0"/>
              </a:rPr>
              <a:t> thermal conductivity is low and decreases more during reactor operation</a:t>
            </a:r>
          </a:p>
          <a:p>
            <a:r>
              <a:rPr lang="en-US" dirty="0"/>
              <a:t>The thermal conductivity has been collected after various amounts of burnup to make empirical fits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9F6CF-A206-C74A-AB6F-5210D000F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1357D662-8961-1D47-A056-3FDBF40D94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3052" y="4651821"/>
          <a:ext cx="6705076" cy="651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3" imgW="4178160" imgH="406080" progId="Equation.3">
                  <p:embed/>
                </p:oleObj>
              </mc:Choice>
              <mc:Fallback>
                <p:oleObj name="Equation" r:id="rId3" imgW="4178160" imgH="40608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1357D662-8961-1D47-A056-3FDBF40D94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052" y="4651821"/>
                        <a:ext cx="6705076" cy="6510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">
            <a:extLst>
              <a:ext uri="{FF2B5EF4-FFF2-40B4-BE49-F238E27FC236}">
                <a16:creationId xmlns:a16="http://schemas.microsoft.com/office/drawing/2014/main" id="{6ABB3B95-D499-CA42-9672-690C3008C8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95978" y="1967299"/>
          <a:ext cx="4558934" cy="3902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r:id="rId5" imgW="5203952" imgH="4402938" progId="">
                  <p:embed/>
                </p:oleObj>
              </mc:Choice>
              <mc:Fallback>
                <p:oleObj r:id="rId5" imgW="5203952" imgH="4402938" progId="">
                  <p:embed/>
                  <p:pic>
                    <p:nvPicPr>
                      <p:cNvPr id="7" name="Object 1">
                        <a:extLst>
                          <a:ext uri="{FF2B5EF4-FFF2-40B4-BE49-F238E27FC236}">
                            <a16:creationId xmlns:a16="http://schemas.microsoft.com/office/drawing/2014/main" id="{6ABB3B95-D499-CA42-9672-690C3008C8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5978" y="1967299"/>
                        <a:ext cx="4558934" cy="390229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676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4273-79E0-2143-B0E7-F1AE74C6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 Thermal Conductivity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DCA8FA-3700-FA48-9CDB-34677C5BC7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primary empirical model used in BISON is the NFIR model</a:t>
                </a:r>
              </a:p>
              <a:p>
                <a:r>
                  <a:rPr lang="en-US" dirty="0"/>
                  <a:t>The model is a function of the temperature T (in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C) and the burnup β (in MWD/</a:t>
                </a:r>
                <a:r>
                  <a:rPr lang="en-US" dirty="0" err="1"/>
                  <a:t>kgU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DCA8FA-3700-FA48-9CDB-34677C5BC7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0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0064F-A733-8C43-8392-E5E8600C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161884-8184-A446-8369-02FC42382906}"/>
              </a:ext>
            </a:extLst>
          </p:cNvPr>
          <p:cNvGrpSpPr/>
          <p:nvPr/>
        </p:nvGrpSpPr>
        <p:grpSpPr>
          <a:xfrm>
            <a:off x="502731" y="3799145"/>
            <a:ext cx="7320853" cy="2096641"/>
            <a:chOff x="1196982" y="3800021"/>
            <a:chExt cx="8483600" cy="2341639"/>
          </a:xfrm>
        </p:grpSpPr>
        <p:pic>
          <p:nvPicPr>
            <p:cNvPr id="5" name="Picture 4" descr="latex-image-1.pdf">
              <a:extLst>
                <a:ext uri="{FF2B5EF4-FFF2-40B4-BE49-F238E27FC236}">
                  <a16:creationId xmlns:a16="http://schemas.microsoft.com/office/drawing/2014/main" id="{DE478E37-2576-0844-AC97-9EE5E18D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6982" y="3800021"/>
              <a:ext cx="5410200" cy="241300"/>
            </a:xfrm>
            <a:prstGeom prst="rect">
              <a:avLst/>
            </a:prstGeom>
          </p:spPr>
        </p:pic>
        <p:pic>
          <p:nvPicPr>
            <p:cNvPr id="6" name="Picture 5" descr="latex-image-1.pdf">
              <a:extLst>
                <a:ext uri="{FF2B5EF4-FFF2-40B4-BE49-F238E27FC236}">
                  <a16:creationId xmlns:a16="http://schemas.microsoft.com/office/drawing/2014/main" id="{B76DE0A9-E0F6-8F41-AD1A-A90FA7792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6982" y="4168160"/>
              <a:ext cx="3492500" cy="558800"/>
            </a:xfrm>
            <a:prstGeom prst="rect">
              <a:avLst/>
            </a:prstGeom>
          </p:spPr>
        </p:pic>
        <p:pic>
          <p:nvPicPr>
            <p:cNvPr id="7" name="Picture 6" descr="latex-image-1.pdf">
              <a:extLst>
                <a:ext uri="{FF2B5EF4-FFF2-40B4-BE49-F238E27FC236}">
                  <a16:creationId xmlns:a16="http://schemas.microsoft.com/office/drawing/2014/main" id="{07D79B9A-F3D8-CA44-BCDB-D956BDDDE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6982" y="4726960"/>
              <a:ext cx="8483600" cy="533400"/>
            </a:xfrm>
            <a:prstGeom prst="rect">
              <a:avLst/>
            </a:prstGeom>
          </p:spPr>
        </p:pic>
        <p:pic>
          <p:nvPicPr>
            <p:cNvPr id="8" name="Picture 7" descr="latex-image-1.pdf">
              <a:extLst>
                <a:ext uri="{FF2B5EF4-FFF2-40B4-BE49-F238E27FC236}">
                  <a16:creationId xmlns:a16="http://schemas.microsoft.com/office/drawing/2014/main" id="{D6D82B0A-D859-4C48-9C99-94DDDA26D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6982" y="5260360"/>
              <a:ext cx="6858000" cy="533400"/>
            </a:xfrm>
            <a:prstGeom prst="rect">
              <a:avLst/>
            </a:prstGeom>
          </p:spPr>
        </p:pic>
        <p:pic>
          <p:nvPicPr>
            <p:cNvPr id="9" name="Picture 8" descr="latex-image-1.pdf">
              <a:extLst>
                <a:ext uri="{FF2B5EF4-FFF2-40B4-BE49-F238E27FC236}">
                  <a16:creationId xmlns:a16="http://schemas.microsoft.com/office/drawing/2014/main" id="{7DB420B2-719A-E644-AD3A-33C902D25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6982" y="5862260"/>
              <a:ext cx="2857500" cy="2794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C7CCD86-1EDE-D740-B56C-3C28CA570B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4239" y="3028901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0A2B-E6A0-8D42-B5CA-06A964337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 Thermal Conductivity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76D93-A352-E54C-89CD-B17941B5B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r>
              <a:rPr lang="en-US" dirty="0"/>
              <a:t> function switches between two </a:t>
            </a:r>
            <a:r>
              <a:rPr lang="en-US" dirty="0" err="1"/>
              <a:t>k</a:t>
            </a:r>
            <a:r>
              <a:rPr lang="en-US" baseline="-25000" dirty="0" err="1"/>
              <a:t>ph</a:t>
            </a:r>
            <a:r>
              <a:rPr lang="en-US" dirty="0"/>
              <a:t> functions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37B61-097A-0F42-8BB5-D4D4A35F2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AC627-0B90-284A-8A60-57C403099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493" y="1516253"/>
            <a:ext cx="2349907" cy="2267585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9E710241-3779-7943-8F38-E1F56D1CE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8345" y="2772422"/>
            <a:ext cx="3013824" cy="500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76AC22-529F-0C45-BB86-FFB77D5CB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38" y="3417921"/>
            <a:ext cx="4191000" cy="307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EA9F60-2980-B048-B5BC-7B5CAA6BF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831" y="3417921"/>
            <a:ext cx="4191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64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0D22-9205-5E43-A1F5-B8610DDAA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 Thermal Conductivity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503DA5-2EA0-FE46-9F83-7F296A5C94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2160495"/>
                <a:ext cx="6924261" cy="44291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600" dirty="0"/>
                  <a:t>What is the thermal conductivity of a fuel predicted by the NFIR model at a temperature of 1200 K and a burnup of 5% FIMA?</a:t>
                </a:r>
              </a:p>
              <a:p>
                <a:r>
                  <a:rPr lang="en-US" sz="1600" dirty="0"/>
                  <a:t>First, we need to convert T to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dirty="0"/>
                  <a:t>C and burnup to MWD/</a:t>
                </a:r>
                <a:r>
                  <a:rPr lang="en-US" sz="1600" dirty="0" err="1"/>
                  <a:t>kgU</a:t>
                </a:r>
                <a:endParaRPr lang="en-US" sz="1600" dirty="0"/>
              </a:p>
              <a:p>
                <a:pPr lvl="1"/>
                <a:r>
                  <a:rPr lang="en-US" sz="1600" dirty="0"/>
                  <a:t>T = 1200 K – 273.15 = 926.85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1600" dirty="0"/>
                  <a:t>C, β = 0.05 FIMA*950 = 47.5 MWD/</a:t>
                </a:r>
                <a:r>
                  <a:rPr lang="en-US" sz="1600" dirty="0" err="1"/>
                  <a:t>kgU</a:t>
                </a:r>
                <a:endParaRPr lang="en-US" sz="1600" dirty="0"/>
              </a:p>
              <a:p>
                <a:r>
                  <a:rPr lang="en-US" sz="1600" dirty="0"/>
                  <a:t>Next, we need to calculate </a:t>
                </a:r>
                <a:r>
                  <a:rPr lang="en-US" sz="1600" dirty="0" err="1"/>
                  <a:t>R</a:t>
                </a:r>
                <a:r>
                  <a:rPr lang="en-US" sz="1600" baseline="-25000" dirty="0" err="1"/>
                  <a:t>f</a:t>
                </a:r>
                <a:endParaRPr lang="en-US" sz="1600" dirty="0"/>
              </a:p>
              <a:p>
                <a:pPr lvl="1"/>
                <a:r>
                  <a:rPr lang="en-US" sz="1600" dirty="0" err="1"/>
                  <a:t>R</a:t>
                </a:r>
                <a:r>
                  <a:rPr lang="en-US" sz="1600" baseline="-25000" dirty="0" err="1"/>
                  <a:t>f</a:t>
                </a:r>
                <a:r>
                  <a:rPr lang="en-US" sz="1600" dirty="0"/>
                  <a:t> = 0.5*(1 + tanh((926.86 – 900)/150)) = 0.5886</a:t>
                </a:r>
              </a:p>
              <a:p>
                <a:r>
                  <a:rPr lang="en-US" sz="1600" dirty="0"/>
                  <a:t>Now, we need k</a:t>
                </a:r>
                <a:r>
                  <a:rPr lang="en-US" sz="1600" baseline="-25000" dirty="0"/>
                  <a:t>ph1</a:t>
                </a:r>
              </a:p>
              <a:p>
                <a:pPr lvl="1"/>
                <a:r>
                  <a:rPr lang="en-US" sz="1600" dirty="0"/>
                  <a:t>k</a:t>
                </a:r>
                <a:r>
                  <a:rPr lang="en-US" sz="1600" baseline="-25000" dirty="0"/>
                  <a:t>ph1</a:t>
                </a:r>
                <a:r>
                  <a:rPr lang="en-US" sz="1600" dirty="0"/>
                  <a:t> = 1/(9.592e-2 + 6.14e-3*47.5 – 1.4e-5*47.5^2 + (2.5e-4 – 1.81e-6*47.5)*926.85) = 1.9685 W/(m K)</a:t>
                </a:r>
              </a:p>
              <a:p>
                <a:r>
                  <a:rPr lang="en-US" sz="1600" dirty="0"/>
                  <a:t>Then, k</a:t>
                </a:r>
                <a:r>
                  <a:rPr lang="en-US" sz="1600" baseline="-25000" dirty="0"/>
                  <a:t>ph2</a:t>
                </a:r>
              </a:p>
              <a:p>
                <a:pPr lvl="1"/>
                <a:r>
                  <a:rPr lang="en-US" sz="1600" dirty="0"/>
                  <a:t>k</a:t>
                </a:r>
                <a:r>
                  <a:rPr lang="en-US" sz="1600" baseline="-25000" dirty="0"/>
                  <a:t>ph2</a:t>
                </a:r>
                <a:r>
                  <a:rPr lang="en-US" sz="1600" dirty="0"/>
                  <a:t> = 1/(9.592e-2 + 2.6e-3*47.5 + (2.5e-4 – 2.7e-7*47.5)*926.85) = </a:t>
                </a:r>
                <a:r>
                  <a:rPr lang="hr-HR" sz="1600" dirty="0"/>
                  <a:t>2.2766 </a:t>
                </a:r>
                <a:r>
                  <a:rPr lang="en-US" sz="1600" dirty="0"/>
                  <a:t>W/(m K)</a:t>
                </a:r>
              </a:p>
              <a:p>
                <a:r>
                  <a:rPr lang="en-US" sz="1600" dirty="0"/>
                  <a:t>Finally, </a:t>
                </a:r>
                <a:r>
                  <a:rPr lang="en-US" sz="1600" dirty="0" err="1"/>
                  <a:t>k</a:t>
                </a:r>
                <a:r>
                  <a:rPr lang="en-US" sz="1600" baseline="-25000" dirty="0" err="1"/>
                  <a:t>el</a:t>
                </a:r>
                <a:r>
                  <a:rPr lang="en-US" sz="1600" baseline="-25000" dirty="0"/>
                  <a:t> </a:t>
                </a:r>
              </a:p>
              <a:p>
                <a:pPr lvl="1"/>
                <a:r>
                  <a:rPr lang="en-US" sz="1600" dirty="0" err="1"/>
                  <a:t>k</a:t>
                </a:r>
                <a:r>
                  <a:rPr lang="en-US" sz="1600" baseline="-25000" dirty="0" err="1"/>
                  <a:t>el</a:t>
                </a:r>
                <a:r>
                  <a:rPr lang="en-US" sz="1600" dirty="0"/>
                  <a:t> = 1.32e-2*</a:t>
                </a:r>
                <a:r>
                  <a:rPr lang="en-US" sz="1600" dirty="0" err="1"/>
                  <a:t>exp</a:t>
                </a:r>
                <a:r>
                  <a:rPr lang="en-US" sz="1600" dirty="0"/>
                  <a:t>(1.88e-3*926.85) = 0.0754 W/(m K)</a:t>
                </a:r>
              </a:p>
              <a:p>
                <a:r>
                  <a:rPr lang="en-US" sz="1600" dirty="0"/>
                  <a:t>Then, we put it all together</a:t>
                </a:r>
              </a:p>
              <a:p>
                <a:pPr lvl="1"/>
                <a:r>
                  <a:rPr lang="en-US" sz="1600" dirty="0"/>
                  <a:t>k = (1 – 0.5886)*1.9685 + 0.5886*2.2766 + 0.0754 = 2.23 W/(m K)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503DA5-2EA0-FE46-9F83-7F296A5C9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2160495"/>
                <a:ext cx="6924261" cy="4429148"/>
              </a:xfrm>
              <a:blipFill>
                <a:blip r:embed="rId2"/>
                <a:stretch>
                  <a:fillRect l="-367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FC462-D8C5-084A-9ADC-8E95AE636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960CFEF6-E783-4841-8C67-4E4C04906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2839" y="2802157"/>
            <a:ext cx="2472947" cy="410542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A3D07B3C-7E21-5A4D-A041-CA6FB6592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070" y="3567201"/>
            <a:ext cx="4272486" cy="278725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B04C6953-A51F-FB40-987E-19FA752E1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071" y="4083551"/>
            <a:ext cx="4272486" cy="344793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1699E19D-2658-744C-B3E0-385550C08A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5582" y="4726807"/>
            <a:ext cx="2465856" cy="250167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22C65E10-8917-7447-ADF3-E6E6F00B35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5237" y="5807721"/>
            <a:ext cx="4668688" cy="21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65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CCAD-BE05-A94F-B66A-EA2D3ABF0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9A290-33D4-8D48-BEAB-3A09AD15C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fuel thermal conductivity decreases with burnup</a:t>
            </a:r>
          </a:p>
          <a:p>
            <a:r>
              <a:rPr lang="en-US" dirty="0"/>
              <a:t>Empirical models take into account both phonon and electron based thermal transport</a:t>
            </a:r>
          </a:p>
          <a:p>
            <a:r>
              <a:rPr lang="en-US" dirty="0"/>
              <a:t>BISON primarily utilizes the NFIR model to describe thermal conductivity</a:t>
            </a:r>
          </a:p>
          <a:p>
            <a:r>
              <a:rPr lang="en-US" dirty="0"/>
              <a:t>The NFIR model is a fairly accurate empirical model of the fuel thermal conductivity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80A65-7384-FF4F-94B0-F4C3AB1A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2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Fuel Swelling/Dimensional 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909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1306-1998-BA45-A870-95ADBDD5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changes size and shape under reactor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983E7-B7C1-CE4D-8056-00011910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D0E39FB-9EFD-BA4A-AFCE-9B2924E0A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246" y="5366477"/>
            <a:ext cx="5486400" cy="113479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9C04CCD-EBC1-A74E-AA4A-D2F3C8FD8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76" y="4240060"/>
            <a:ext cx="5486400" cy="103923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1A262FD-D365-244E-98FE-FE50A16B6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046" y="3104281"/>
            <a:ext cx="5486400" cy="104859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79B99F8-28A7-FD40-AB5D-982FA71BD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111" y="1968501"/>
            <a:ext cx="5486400" cy="104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77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28ED-1B8F-5D42-B5A7-254661FF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CDF0E-08CF-4D41-A772-2638CA007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50429" cy="3764056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Densification takes place during initial 5 - 10 </a:t>
            </a:r>
            <a:r>
              <a:rPr lang="en-US" sz="2300" dirty="0" err="1"/>
              <a:t>MWd</a:t>
            </a:r>
            <a:r>
              <a:rPr lang="en-US" sz="2300" dirty="0"/>
              <a:t>/</a:t>
            </a:r>
            <a:r>
              <a:rPr lang="en-US" sz="2300" dirty="0" err="1"/>
              <a:t>kgU</a:t>
            </a:r>
            <a:endParaRPr lang="en-US" sz="2300" dirty="0"/>
          </a:p>
          <a:p>
            <a:pPr lvl="1"/>
            <a:r>
              <a:rPr lang="en-US" sz="2300" dirty="0"/>
              <a:t>Small, as-built pores close due to effects of fission spikes and vacancy diffusion</a:t>
            </a:r>
          </a:p>
          <a:p>
            <a:pPr lvl="1"/>
            <a:r>
              <a:rPr lang="en-US" sz="2300" dirty="0"/>
              <a:t>Large pores stable (in absence of large hydrostatic stress)</a:t>
            </a:r>
          </a:p>
          <a:p>
            <a:r>
              <a:rPr lang="en-US" sz="2300" dirty="0"/>
              <a:t>Empirical correlation for densification is a function of </a:t>
            </a:r>
          </a:p>
          <a:p>
            <a:pPr lvl="1"/>
            <a:r>
              <a:rPr lang="en-US" sz="2300" dirty="0"/>
              <a:t>β - Burnup (in FIMA)</a:t>
            </a:r>
          </a:p>
          <a:p>
            <a:pPr lvl="1"/>
            <a:r>
              <a:rPr lang="en-US" sz="2300" dirty="0"/>
              <a:t>Δρ</a:t>
            </a:r>
            <a:r>
              <a:rPr lang="en-US" sz="2300" baseline="-25000" dirty="0"/>
              <a:t>0</a:t>
            </a:r>
            <a:r>
              <a:rPr lang="en-US" sz="2300" dirty="0"/>
              <a:t> – Total densification that can occur (a common value is 0.01)</a:t>
            </a:r>
          </a:p>
          <a:p>
            <a:pPr lvl="1"/>
            <a:r>
              <a:rPr lang="en-US" sz="2300" dirty="0"/>
              <a:t>β</a:t>
            </a:r>
            <a:r>
              <a:rPr lang="en-US" sz="2300" baseline="-25000" dirty="0"/>
              <a:t>D</a:t>
            </a:r>
            <a:r>
              <a:rPr lang="en-US" sz="2300" dirty="0"/>
              <a:t> – Burnup at which densification stops ( a common value is 5 MWD/</a:t>
            </a:r>
            <a:r>
              <a:rPr lang="en-US" sz="2300" dirty="0" err="1"/>
              <a:t>kgU</a:t>
            </a:r>
            <a:r>
              <a:rPr lang="en-US" sz="2300" dirty="0"/>
              <a:t>)</a:t>
            </a:r>
          </a:p>
          <a:p>
            <a:pPr lvl="1"/>
            <a:r>
              <a:rPr lang="en-US" sz="2300" dirty="0"/>
              <a:t>C</a:t>
            </a:r>
            <a:r>
              <a:rPr lang="en-US" sz="2300" baseline="-25000" dirty="0"/>
              <a:t>D</a:t>
            </a:r>
            <a:r>
              <a:rPr lang="en-US" sz="2300" dirty="0"/>
              <a:t> = </a:t>
            </a:r>
            <a:r>
              <a:rPr lang="is-IS" sz="2300" dirty="0"/>
              <a:t>7.235 − 0.0086 (T(°C) − 25) for T &lt; 750°C and CD = 1 for T ≥ 750 °C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ACB51-0287-B54B-A474-23236198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7421AC-EFC4-3E47-BB37-8008B94FEE3B}"/>
              </a:ext>
            </a:extLst>
          </p:cNvPr>
          <p:cNvGrpSpPr/>
          <p:nvPr/>
        </p:nvGrpSpPr>
        <p:grpSpPr>
          <a:xfrm>
            <a:off x="7566212" y="1801906"/>
            <a:ext cx="3650539" cy="2384613"/>
            <a:chOff x="713509" y="1042555"/>
            <a:chExt cx="3858491" cy="2386445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EB6D5403-E702-A046-9244-5FA312D23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09" y="1042555"/>
              <a:ext cx="3858491" cy="2386445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479BE7-BCD4-7C49-99D3-56FEC0A5DDAE}"/>
                </a:ext>
              </a:extLst>
            </p:cNvPr>
            <p:cNvSpPr/>
            <p:nvPr/>
          </p:nvSpPr>
          <p:spPr>
            <a:xfrm>
              <a:off x="3059831" y="2780928"/>
              <a:ext cx="1206672" cy="296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latin typeface="Arial Narrow" pitchFamily="34" charset="0"/>
                </a:rPr>
                <a:t>[Maier et al, 1988]</a:t>
              </a:r>
              <a:endParaRPr lang="en-US" sz="1100" dirty="0">
                <a:latin typeface="Arial Narrow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CD3924E-BDB9-5B4D-9220-7CEA535A01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3932" y="4186519"/>
            <a:ext cx="3322674" cy="2492006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F902FE23-709D-A44E-AE43-D2045E1C7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239" y="5708651"/>
            <a:ext cx="2374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0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1E4E-2D4A-2F48-8F8A-47CC1CA4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induced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A0371-949B-614E-98BF-28DDBEF1F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60259" cy="3965670"/>
          </a:xfrm>
        </p:spPr>
        <p:txBody>
          <a:bodyPr/>
          <a:lstStyle/>
          <a:p>
            <a:r>
              <a:rPr lang="en-US" sz="2000" dirty="0"/>
              <a:t>Fission product swelling results from three changes in the fuel microstructure</a:t>
            </a:r>
          </a:p>
          <a:p>
            <a:pPr lvl="1"/>
            <a:r>
              <a:rPr lang="en-US" sz="1600" u="sng" dirty="0"/>
              <a:t>Solid swelling</a:t>
            </a:r>
            <a:r>
              <a:rPr lang="en-US" sz="1600" dirty="0"/>
              <a:t>:  Accumulation of soluble and insoluble fission products in fuel matrix </a:t>
            </a:r>
          </a:p>
          <a:p>
            <a:pPr lvl="1"/>
            <a:r>
              <a:rPr lang="en-US" sz="1600" u="sng" dirty="0"/>
              <a:t>Gaseous swelling</a:t>
            </a:r>
            <a:r>
              <a:rPr lang="en-US" sz="1600" dirty="0"/>
              <a:t>:  Accumulation of gaseous and volatile fission products in intragranular and intergranular pores</a:t>
            </a:r>
          </a:p>
          <a:p>
            <a:pPr lvl="1"/>
            <a:r>
              <a:rPr lang="en-US" sz="1600" u="sng" dirty="0"/>
              <a:t>High burnup swelling</a:t>
            </a:r>
            <a:r>
              <a:rPr lang="en-US" sz="1600" dirty="0"/>
              <a:t>:  Restructuring of pellet rim with the accumulation of fission gas in a large number of small pores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46D49-F9C9-334B-BE14-10384EAC2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AF0D06-840B-DA41-8537-5EF9878C5211}"/>
              </a:ext>
            </a:extLst>
          </p:cNvPr>
          <p:cNvGrpSpPr>
            <a:grpSpLocks noChangeAspect="1"/>
          </p:cNvGrpSpPr>
          <p:nvPr/>
        </p:nvGrpSpPr>
        <p:grpSpPr>
          <a:xfrm>
            <a:off x="6334440" y="2337616"/>
            <a:ext cx="4511662" cy="3112926"/>
            <a:chOff x="2288767" y="836712"/>
            <a:chExt cx="4566465" cy="309969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2134FA4-6D98-874C-BEE1-7FBAB23E9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9F4F15-0CB9-AC4E-927A-88AC5D6895C9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35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7938-61CC-C14E-9425-BBAE3A8E5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5267D-4E80-7140-BD5C-1A8E987CD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85012" cy="396567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sym typeface="Symbol"/>
              </a:rPr>
              <a:t>The solid fission product swelling model is a function of:</a:t>
            </a:r>
          </a:p>
          <a:p>
            <a:pPr lvl="1"/>
            <a:r>
              <a:rPr lang="el-GR" sz="1600" dirty="0"/>
              <a:t>Β</a:t>
            </a:r>
            <a:r>
              <a:rPr lang="en-US" sz="1600" dirty="0"/>
              <a:t> – Burnup (in FIMA)</a:t>
            </a:r>
          </a:p>
          <a:p>
            <a:pPr lvl="1"/>
            <a:r>
              <a:rPr lang="en-US" sz="1600" dirty="0" err="1"/>
              <a:t>ρ</a:t>
            </a:r>
            <a:r>
              <a:rPr lang="en-US" sz="1600" dirty="0"/>
              <a:t> – Initial UO</a:t>
            </a:r>
            <a:r>
              <a:rPr lang="en-US" sz="1600" baseline="-25000" dirty="0"/>
              <a:t>2</a:t>
            </a:r>
            <a:r>
              <a:rPr lang="en-US" sz="1600" dirty="0"/>
              <a:t> density (g/cm</a:t>
            </a:r>
            <a:r>
              <a:rPr lang="en-US" sz="1600" baseline="30000" dirty="0"/>
              <a:t>3</a:t>
            </a:r>
            <a:r>
              <a:rPr lang="en-US" sz="160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4F1F0-8FFC-7142-B143-9DB9D2C0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330BB-506E-8445-8080-F1951EE1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0495"/>
            <a:ext cx="5020438" cy="3765329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5AE088D6-906A-2F4B-A505-D1463AC43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942" y="4225656"/>
            <a:ext cx="2222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9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8D87-1841-BA4C-AF81-D5A04583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Gaseous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A34F9-4FFB-A145-A3F7-D2E75D9EF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39435" cy="3965670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800"/>
              </a:spcBef>
            </a:pPr>
            <a:r>
              <a:rPr lang="en-US" sz="2000" dirty="0"/>
              <a:t>Gaseous swelling varies strongly with temperature, fission rate and stress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&lt; 1000K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Fission gas atoms remain in fuel matrix or collect in small, isolated, intragranular pores (&lt;1 nm)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Intragranular pore size limited by fission spikes that drive gas back into fuel matrix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constrained by fission gas release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= 1000 to 1700 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Swelling takes place at hot interior of pellet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atoms in fuel matrix diffuse to grain boundaries and collect in pores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pressure causes bubbles to increase in size and to coalesce into larger pores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opposed by applied stress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also constrained by fission gas release</a:t>
            </a:r>
          </a:p>
          <a:p>
            <a:pPr>
              <a:spcBef>
                <a:spcPts val="800"/>
              </a:spcBef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17967-2B2D-7B41-9E76-1DD1F351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C4F523B-2E5B-6A41-8FE2-85E081EE6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762" y="6026059"/>
            <a:ext cx="6070600" cy="29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990D7C-0B0C-8D43-A3B6-46528A6E33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294" y="1637142"/>
            <a:ext cx="3316942" cy="2487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85BBD9-15DE-4D4C-B9F7-BA1919B25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067" y="4143330"/>
            <a:ext cx="3462169" cy="259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41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DC1B-84C4-BB45-8C59-921D3678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change in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1818A-3240-DC4C-8E62-363E90E73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total change in volume is found by adding all components of dimensional change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tot</a:t>
            </a:r>
            <a:r>
              <a:rPr lang="en-US" dirty="0"/>
              <a:t> = </a:t>
            </a:r>
            <a:r>
              <a:rPr lang="en-US" dirty="0" err="1"/>
              <a:t>ε</a:t>
            </a:r>
            <a:r>
              <a:rPr lang="en-US" baseline="-25000" dirty="0" err="1"/>
              <a:t>th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D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sfp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gfp</a:t>
            </a:r>
            <a:endParaRPr lang="en-US" baseline="-25000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fission rate = 2.5e13 f/(cm</a:t>
            </a:r>
            <a:r>
              <a:rPr lang="en-US" baseline="30000" dirty="0"/>
              <a:t>3 </a:t>
            </a:r>
            <a:r>
              <a:rPr lang="en-US" dirty="0"/>
              <a:t>s) </a:t>
            </a:r>
          </a:p>
          <a:p>
            <a:pPr lvl="1"/>
            <a:r>
              <a:rPr lang="en-US" dirty="0"/>
              <a:t>T(fuel) = 1400 K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ref</a:t>
            </a:r>
            <a:r>
              <a:rPr lang="en-US" baseline="-25000" dirty="0"/>
              <a:t> </a:t>
            </a:r>
            <a:r>
              <a:rPr lang="en-US" dirty="0"/>
              <a:t>= 300 K</a:t>
            </a:r>
          </a:p>
          <a:p>
            <a:pPr lvl="1"/>
            <a:r>
              <a:rPr lang="en-US" dirty="0"/>
              <a:t>For densification: Δρ</a:t>
            </a:r>
            <a:r>
              <a:rPr lang="en-US" baseline="-25000" dirty="0"/>
              <a:t>0</a:t>
            </a:r>
            <a:r>
              <a:rPr lang="en-US" dirty="0"/>
              <a:t> = 0.01 and β</a:t>
            </a:r>
            <a:r>
              <a:rPr lang="en-US" baseline="-25000" dirty="0"/>
              <a:t>D</a:t>
            </a:r>
            <a:r>
              <a:rPr lang="en-US" dirty="0"/>
              <a:t> = 5 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Total time: 2 weeks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FC51A-63B1-C24F-ACE9-D05FD828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86309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2165</TotalTime>
  <Words>1749</Words>
  <Application>Microsoft Macintosh PowerPoint</Application>
  <PresentationFormat>Widescreen</PresentationFormat>
  <Paragraphs>218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 Narrow</vt:lpstr>
      <vt:lpstr>Calibri</vt:lpstr>
      <vt:lpstr>Cambria Math</vt:lpstr>
      <vt:lpstr>Symbol</vt:lpstr>
      <vt:lpstr>Times New Roman</vt:lpstr>
      <vt:lpstr>NCStateU-horizontal-left-logo</vt:lpstr>
      <vt:lpstr>Equation</vt:lpstr>
      <vt:lpstr>Nuclear Fuel Performance</vt:lpstr>
      <vt:lpstr>Last time</vt:lpstr>
      <vt:lpstr>Fuel Swelling/Dimensional Change</vt:lpstr>
      <vt:lpstr>Fuel changes size and shape under reactor operation</vt:lpstr>
      <vt:lpstr>Densification</vt:lpstr>
      <vt:lpstr>Fission product induced swelling</vt:lpstr>
      <vt:lpstr>Solid fission product swelling</vt:lpstr>
      <vt:lpstr>Gaseous fission product swelling</vt:lpstr>
      <vt:lpstr>Total change in volume</vt:lpstr>
      <vt:lpstr>Change in Volume Example</vt:lpstr>
      <vt:lpstr>Change in Volume Example</vt:lpstr>
      <vt:lpstr>The overall swelling behavior depends on temperature</vt:lpstr>
      <vt:lpstr>Pellet-Cladding Mechanical Interaction</vt:lpstr>
      <vt:lpstr>Creep</vt:lpstr>
      <vt:lpstr>Creep</vt:lpstr>
      <vt:lpstr>Different creep mechanisms are active for different combinations of stress and temperature </vt:lpstr>
      <vt:lpstr>The behavior of creep changes in irradiated materials</vt:lpstr>
      <vt:lpstr>Irradiation and Creep</vt:lpstr>
      <vt:lpstr>Fuel Creep</vt:lpstr>
      <vt:lpstr>Fracture</vt:lpstr>
      <vt:lpstr>Fracture</vt:lpstr>
      <vt:lpstr>Summary</vt:lpstr>
      <vt:lpstr>Fuel Thermal Conductivity</vt:lpstr>
      <vt:lpstr>UO2 Thermal Conductivity</vt:lpstr>
      <vt:lpstr>UO2 Thermal Conductivity</vt:lpstr>
      <vt:lpstr>UO2 Thermal Conductivity</vt:lpstr>
      <vt:lpstr>UO2 Thermal Conductivity</vt:lpstr>
      <vt:lpstr>UO2 Thermal Conductivity Example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W. Beeler</cp:lastModifiedBy>
  <cp:revision>39</cp:revision>
  <dcterms:created xsi:type="dcterms:W3CDTF">2020-02-19T20:03:05Z</dcterms:created>
  <dcterms:modified xsi:type="dcterms:W3CDTF">2022-01-25T15:13:59Z</dcterms:modified>
</cp:coreProperties>
</file>